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12248b4377540e0" /><Relationship Type="http://schemas.openxmlformats.org/officeDocument/2006/relationships/extended-properties" Target="/docProps/app.xml" Id="R11fef90c8ef04a90" /><Relationship Type="http://schemas.openxmlformats.org/officeDocument/2006/relationships/officeDocument" Target="/ppt/presentation.xml" Id="Rf866f4d1910444c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b9cb0ec05d74fc4"/>
  </p:sldMasterIdLst>
  <p:notesMasterIdLst>
    <p:notesMasterId xmlns:r="http://schemas.openxmlformats.org/officeDocument/2006/relationships" r:id="R0b7ecdcc44a34afb"/>
  </p:notesMasterIdLst>
  <p:sldIdLst>
    <p:sldId xmlns:r="http://schemas.openxmlformats.org/officeDocument/2006/relationships" id="256" r:id="R808034ee34cb45c8"/>
    <p:sldId xmlns:r="http://schemas.openxmlformats.org/officeDocument/2006/relationships" id="257" r:id="R6bba97778a8049ac"/>
    <p:sldId xmlns:r="http://schemas.openxmlformats.org/officeDocument/2006/relationships" id="258" r:id="R19cb1ee370cd4fc4"/>
    <p:sldId xmlns:r="http://schemas.openxmlformats.org/officeDocument/2006/relationships" id="259" r:id="Rb9648ba9e58946b8"/>
    <p:sldId xmlns:r="http://schemas.openxmlformats.org/officeDocument/2006/relationships" id="260" r:id="R4b333728fb3d4329"/>
    <p:sldId xmlns:r="http://schemas.openxmlformats.org/officeDocument/2006/relationships" id="261" r:id="R0b69328f6d0c410c"/>
    <p:sldId xmlns:r="http://schemas.openxmlformats.org/officeDocument/2006/relationships" id="262" r:id="R22ee1fb72a4040b5"/>
    <p:sldId xmlns:r="http://schemas.openxmlformats.org/officeDocument/2006/relationships" id="263" r:id="R4b9679d8438c4a42"/>
    <p:sldId xmlns:r="http://schemas.openxmlformats.org/officeDocument/2006/relationships" id="264" r:id="Rcbbbac789bb74c1d"/>
    <p:sldId xmlns:r="http://schemas.openxmlformats.org/officeDocument/2006/relationships" id="265" r:id="R0471877fed244935"/>
    <p:sldId xmlns:r="http://schemas.openxmlformats.org/officeDocument/2006/relationships" id="266" r:id="R82abb3e80d3e4fa3"/>
    <p:sldId xmlns:r="http://schemas.openxmlformats.org/officeDocument/2006/relationships" id="267" r:id="Rbc40b072902649b3"/>
    <p:sldId xmlns:r="http://schemas.openxmlformats.org/officeDocument/2006/relationships" id="268" r:id="R9bfc18eb29824e67"/>
    <p:sldId xmlns:r="http://schemas.openxmlformats.org/officeDocument/2006/relationships" id="269" r:id="Rf4eab417a8074ba2"/>
    <p:sldId xmlns:r="http://schemas.openxmlformats.org/officeDocument/2006/relationships" id="270" r:id="R8e9152663cc649d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8abfce0cccf473b" /><Relationship Type="http://schemas.openxmlformats.org/officeDocument/2006/relationships/slideMaster" Target="/ppt/slideMasters/slideMaster1.xml" Id="R7b9cb0ec05d74fc4" /><Relationship Type="http://schemas.openxmlformats.org/officeDocument/2006/relationships/notesMaster" Target="/ppt/notesMasters/notesMaster1.xml" Id="R0b7ecdcc44a34afb" /><Relationship Type="http://schemas.openxmlformats.org/officeDocument/2006/relationships/presProps" Target="/ppt/presProps.xml" Id="R06532af8fd1f4fda" /><Relationship Type="http://schemas.openxmlformats.org/officeDocument/2006/relationships/tableStyles" Target="/ppt/tableStyles.xml" Id="R1f0b80bc66d144aa" /><Relationship Type="http://schemas.openxmlformats.org/officeDocument/2006/relationships/slide" Target="/ppt/slides/slide1.xml" Id="R808034ee34cb45c8" /><Relationship Type="http://schemas.openxmlformats.org/officeDocument/2006/relationships/slide" Target="/ppt/slides/slide2.xml" Id="R6bba97778a8049ac" /><Relationship Type="http://schemas.openxmlformats.org/officeDocument/2006/relationships/slide" Target="/ppt/slides/slide3.xml" Id="R19cb1ee370cd4fc4" /><Relationship Type="http://schemas.openxmlformats.org/officeDocument/2006/relationships/slide" Target="/ppt/slides/slide4.xml" Id="Rb9648ba9e58946b8" /><Relationship Type="http://schemas.openxmlformats.org/officeDocument/2006/relationships/slide" Target="/ppt/slides/slide5.xml" Id="R4b333728fb3d4329" /><Relationship Type="http://schemas.openxmlformats.org/officeDocument/2006/relationships/slide" Target="/ppt/slides/slide6.xml" Id="R0b69328f6d0c410c" /><Relationship Type="http://schemas.openxmlformats.org/officeDocument/2006/relationships/slide" Target="/ppt/slides/slide7.xml" Id="R22ee1fb72a4040b5" /><Relationship Type="http://schemas.openxmlformats.org/officeDocument/2006/relationships/slide" Target="/ppt/slides/slide8.xml" Id="R4b9679d8438c4a42" /><Relationship Type="http://schemas.openxmlformats.org/officeDocument/2006/relationships/slide" Target="/ppt/slides/slide9.xml" Id="Rcbbbac789bb74c1d" /><Relationship Type="http://schemas.openxmlformats.org/officeDocument/2006/relationships/slide" Target="/ppt/slides/slide10.xml" Id="R0471877fed244935" /><Relationship Type="http://schemas.openxmlformats.org/officeDocument/2006/relationships/slide" Target="/ppt/slides/slide11.xml" Id="R82abb3e80d3e4fa3" /><Relationship Type="http://schemas.openxmlformats.org/officeDocument/2006/relationships/slide" Target="/ppt/slides/slide12.xml" Id="Rbc40b072902649b3" /><Relationship Type="http://schemas.openxmlformats.org/officeDocument/2006/relationships/slide" Target="/ppt/slides/slide13.xml" Id="R9bfc18eb29824e67" /><Relationship Type="http://schemas.openxmlformats.org/officeDocument/2006/relationships/slide" Target="/ppt/slides/slide14.xml" Id="Rf4eab417a8074ba2" /><Relationship Type="http://schemas.openxmlformats.org/officeDocument/2006/relationships/slide" Target="/ppt/slides/slide15.xml" Id="R8e9152663cc649d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de12301adaa415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icrosoft YaHei"/>
        <a:ea typeface=""/>
        <a:cs typeface=""/>
      </a:majorFont>
      <a:minorFont>
        <a:latin typeface="Microsoft YaHei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5c4134f90b74f3b" /><Relationship Type="http://schemas.openxmlformats.org/officeDocument/2006/relationships/notesMaster" Target="/ppt/notesMasters/notesMaster1.xml" Id="R30e19fe683214b5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6d321c4b85340b3" /><Relationship Type="http://schemas.openxmlformats.org/officeDocument/2006/relationships/notesMaster" Target="/ppt/notesMasters/notesMaster1.xml" Id="Rc4965f0822614e7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223565cff6342dc" /><Relationship Type="http://schemas.openxmlformats.org/officeDocument/2006/relationships/notesMaster" Target="/ppt/notesMasters/notesMaster1.xml" Id="Rd9493338336149a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ac9d0ef38c64231" /><Relationship Type="http://schemas.openxmlformats.org/officeDocument/2006/relationships/notesMaster" Target="/ppt/notesMasters/notesMaster1.xml" Id="Rbc375537dbd94e7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6dee1020b424b1f" /><Relationship Type="http://schemas.openxmlformats.org/officeDocument/2006/relationships/notesMaster" Target="/ppt/notesMasters/notesMaster1.xml" Id="Rb66d3972619a4a4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417a360e30c4359" /><Relationship Type="http://schemas.openxmlformats.org/officeDocument/2006/relationships/notesMaster" Target="/ppt/notesMasters/notesMaster1.xml" Id="R4abd675c61174f0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6d8909a50b942b2" /><Relationship Type="http://schemas.openxmlformats.org/officeDocument/2006/relationships/notesMaster" Target="/ppt/notesMasters/notesMaster1.xml" Id="Ra9b233d5b313432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40c8d8ffe8c44d6" /><Relationship Type="http://schemas.openxmlformats.org/officeDocument/2006/relationships/notesMaster" Target="/ppt/notesMasters/notesMaster1.xml" Id="R6480bc72cb7c429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2222cfa86dd449d" /><Relationship Type="http://schemas.openxmlformats.org/officeDocument/2006/relationships/notesMaster" Target="/ppt/notesMasters/notesMaster1.xml" Id="R65c2ee688f1c48e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884b2f0e7984267" /><Relationship Type="http://schemas.openxmlformats.org/officeDocument/2006/relationships/notesMaster" Target="/ppt/notesMasters/notesMaster1.xml" Id="R669a6bc1509d473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a88aea829934455" /><Relationship Type="http://schemas.openxmlformats.org/officeDocument/2006/relationships/notesMaster" Target="/ppt/notesMasters/notesMaster1.xml" Id="R62cc7670aa3c4ab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3d1d06e94b74ea4" /><Relationship Type="http://schemas.openxmlformats.org/officeDocument/2006/relationships/notesMaster" Target="/ppt/notesMasters/notesMaster1.xml" Id="R3378bcfe03ea48d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4aee3f2bf9f4eaa" /><Relationship Type="http://schemas.openxmlformats.org/officeDocument/2006/relationships/notesMaster" Target="/ppt/notesMasters/notesMaster1.xml" Id="R3894fcce7bb641a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628989b3eba4cff" /><Relationship Type="http://schemas.openxmlformats.org/officeDocument/2006/relationships/notesMaster" Target="/ppt/notesMasters/notesMaster1.xml" Id="R0f5ab33cf64e4a2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26b742dfb3846be" /><Relationship Type="http://schemas.openxmlformats.org/officeDocument/2006/relationships/notesMaster" Target="/ppt/notesMasters/notesMaster1.xml" Id="Rd90b314b767d4fb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图片：U.S. Army / Sgt. Jerod Hathaway，Radio Communication at Rising Thunder，2021-12-10，DVIDS 6974820。https://www.dvidshub.net/image/6974820/radio-communication-rising-thunder 。资料图，不是本地场馆实拍，不构成官方背书。</a:t>
            </a:r>
          </a:p>
          <a:p xmlns:a="http://schemas.openxmlformats.org/drawingml/2006/main">
            <a:r>
              <a:t>用途：娱乐运动交流。不含真实作战的突入、清房、交战动作、队形或火力配置。摄影中的军事装备不属于本课训练器材。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原创课程说明。建议教练先介绍器材类型与场馆规则。课件不替代器材培训。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参考：UKPSF, Code of Practice for Paintball Site Operators, 19 April 2016, sections 1, 4, 5. https://ukpsf.com/wp-content/uploads/2023/03/Code-of-Practice-For-Paintball-Site-Operators.pdf 。这里借鉴一般运动场馆安全原则，不把外国场地规范作为本地法律或对本场馆的认证。具体器材、场地、年龄和防护要求由合法经营场馆及教练确定。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参考：UKPSF, Code of Practice for Paintball Site Operators, 19 April 2016, sections 1, 4, 5. https://ukpsf.com/wp-content/uploads/2023/03/Code-of-Practice-For-Paintball-Site-Operators.pdf 。这里借鉴一般运动场馆安全原则，不把外国场地规范作为本地法律或对本场馆的认证。具体器材、场地、年龄和防护要求由合法经营场馆及教练确定。</a:t>
            </a:r>
          </a:p>
          <a:p xmlns:a="http://schemas.openxmlformats.org/drawingml/2006/main">
            <a:r>
              <a:t>练习建议：空手条件下，教练安排一次统一停止信号复述，不开展对抗。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原创运动安全建议。练习不涉及器材使用、对抗路径、隐蔽接近或任何攻击动作。参考：UKPSF, Code of Practice for Paintball Site Operators, 19 April 2016, sections 1, 4, 5. https://ukpsf.com/wp-content/uploads/2023/03/Code-of-Practice-For-Paintball-Site-Operators.pdf 。这里借鉴一般运动场馆安全原则，不把外国场地规范作为本地法律或对本场馆的认证。具体器材、场地、年龄和防护要求由合法经营场馆及教练确定。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原创闭环沟通示例，仅用于休息集合与人员确认，不包含战术口令。练习时替换为场馆实际使用的队名与集合点。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原创活动组织建议。角色可轮换；安全决定始终由现场工作人员负责。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图片：U.S. Army Reserve / Capt. Jerry Duong，Teamwork，DVIDS 4894229。https://www.dvidshub.net/image/4894229/teamwork 。资料图，不是本地活动记录。</a:t>
            </a:r>
          </a:p>
          <a:p xmlns:a="http://schemas.openxmlformats.org/drawingml/2006/main">
            <a:r>
              <a:t>图片仅说明团队讨论氛围。不要模仿照片中的军事装备或将其解释为本场馆合作关系。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参考：UKPSF, Code of Practice for Paintball Site Operators, 19 April 2016, sections 1, 4, 5. https://ukpsf.com/wp-content/uploads/2023/03/Code-of-Practice-For-Paintball-Site-Operators.pdf 。这里借鉴一般运动场馆安全原则，不把外国场地规范作为本地法律或对本场馆的认证。具体器材、场地、年龄和防护要求由合法经营场馆及教练确定。</a:t>
            </a:r>
          </a:p>
          <a:p xmlns:a="http://schemas.openxmlformats.org/drawingml/2006/main">
            <a:r>
              <a:t>本页仅为场馆组织建议，不提供医疗处置操作。发生紧急情况由现场人员联系当地急救服务并遵循专业指导。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原创非对抗沟通练习。无武器、无器材、无模拟敌人，不传递作战指令。8 分钟为课程安排建议，不是行业标准。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原创非对抗运动组织练习。不在门口、房间内进行突入演练，不使用器材，不练习逼近、包抄、队形或交战。10 分钟为建议安排。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原创复盘问题。可以打印本页，在每条后记录事实和下一次改进。不要用此表评价真实作战能力。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参考：UKPSF, Code of Practice for Paintball Site Operators, 19 April 2016, sections 1, 4, 5. https://ukpsf.com/wp-content/uploads/2023/03/Code-of-Practice-For-Paintball-Site-Operators.pdf 。这里借鉴一般运动场馆安全原则，不把外国场地规范作为本地法律或对本场馆的认证。具体器材、场地、年龄和防护要求由合法经营场馆及教练确定。</a:t>
            </a:r>
          </a:p>
          <a:p xmlns:a="http://schemas.openxmlformats.org/drawingml/2006/main">
            <a:r>
              <a:t>此核对单为本站原创整理，不代表场馆认证。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参考：UKPSF, Code of Practice for Paintball Site Operators, 19 April 2016, sections 1, 4, 5. https://ukpsf.com/wp-content/uploads/2023/03/Code-of-Practice-For-Paintball-Site-Operators.pdf 。这里借鉴一般运动场馆安全原则，不把外国场地规范作为本地法律或对本场馆的认证。具体器材、场地、年龄和防护要求由合法经营场馆及教练确定。</a:t>
            </a:r>
          </a:p>
          <a:p xmlns:a="http://schemas.openxmlformats.org/drawingml/2006/main">
            <a:r>
              <a:t>图片：U.S. Army / Sgt. Jerod Hathaway，Radio Communication at Rising Thunder，2021-12-10，DVIDS 6974820。https://www.dvidshub.net/image/6974820/radio-communication-rising-thunder 。资料图，不是本地场馆实拍，不构成官方背书。</a:t>
            </a:r>
          </a:p>
          <a:p xmlns:a="http://schemas.openxmlformats.org/drawingml/2006/main">
            <a:r>
              <a:t>图片：U.S. Army Reserve / Capt. Jerry Duong，Teamwork，DVIDS 4894229。https://www.dvidshub.net/image/4894229/teamwork 。资料图，不是本地活动记录。</a:t>
            </a:r>
          </a:p>
          <a:p xmlns:a="http://schemas.openxmlformats.org/drawingml/2006/main">
            <a:r>
              <a:t>图片使用说明：https://www.dvidshub.net/about/copyright 。参考来源提供安全背景；练习与课件文字由本站原创编排。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本站原创课件。不是军事训练教材。公开图片版权及人物权利以各来源说明为准。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95e553ffc8425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706274fbf6b4d9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ed1be1e8f9049a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c9a3b761a74e2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f5c8d6b510415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56942826239495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79293A5-E0FD-41B0-9ABF-4649C40F1F6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48D8F92D-FDA3-4D75-902B-2542EDA4258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1B5C845-0756-4ECA-A26D-5BFBCE63A1F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AA3CEEF-34A5-4173-93C4-BC15119C67D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50BABD5-A486-4BBB-A7EE-9D5B2689F55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6A46F05-5164-44A4-A7F2-ADB17599625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C919741-E465-46F7-88BB-B1E4D7450CC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290F915-6379-400B-8B92-93670E15CC0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4ED26C9-A305-418B-89A7-A29C32B3E1A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4F3B02A-5A93-4AEF-88C6-7D5B3930F93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6fcd1bb2b3c496a" /><Relationship Type="http://schemas.openxmlformats.org/officeDocument/2006/relationships/slideLayout" Target="/ppt/slideLayouts/slideLayout1.xml" Id="Rc69e35e3a4c6483a" /><Relationship Type="http://schemas.openxmlformats.org/officeDocument/2006/relationships/slideLayout" Target="/ppt/slideLayouts/slideLayout2.xml" Id="Ra1e738fa4bb6414a" /><Relationship Type="http://schemas.openxmlformats.org/officeDocument/2006/relationships/slideLayout" Target="/ppt/slideLayouts/slideLayout3.xml" Id="Rb3640e18a3bc4128" /><Relationship Type="http://schemas.openxmlformats.org/officeDocument/2006/relationships/slideLayout" Target="/ppt/slideLayouts/slideLayout4.xml" Id="R36a4deb140ca488e" /><Relationship Type="http://schemas.openxmlformats.org/officeDocument/2006/relationships/slideLayout" Target="/ppt/slideLayouts/slideLayout5.xml" Id="R66ded85210d04aa2" /><Relationship Type="http://schemas.openxmlformats.org/officeDocument/2006/relationships/slideLayout" Target="/ppt/slideLayouts/slideLayout6.xml" Id="R69a5c709ae25441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69e35e3a4c6483a"/>
    <p:sldLayoutId xmlns:r="http://schemas.openxmlformats.org/officeDocument/2006/relationships" id="2147483650" r:id="Ra1e738fa4bb6414a"/>
    <p:sldLayoutId xmlns:r="http://schemas.openxmlformats.org/officeDocument/2006/relationships" id="2147483651" r:id="Rb3640e18a3bc4128"/>
    <p:sldLayoutId xmlns:r="http://schemas.openxmlformats.org/officeDocument/2006/relationships" id="2147483652" r:id="R36a4deb140ca488e"/>
    <p:sldLayoutId xmlns:r="http://schemas.openxmlformats.org/officeDocument/2006/relationships" id="2147483653" r:id="R66ded85210d04aa2"/>
    <p:sldLayoutId xmlns:r="http://schemas.openxmlformats.org/officeDocument/2006/relationships" id="2147483654" r:id="R69a5c709ae25441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icrosoft YaHei"/>
        <a:ea typeface=""/>
        <a:cs typeface=""/>
      </a:majorFont>
      <a:minorFont>
        <a:latin typeface="Microsoft YaHei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663e883d24e44a3" /><Relationship Type="http://schemas.openxmlformats.org/officeDocument/2006/relationships/image" Target="/ppt/media/image.jpeg" Id="Re2fd846fab5b4b0e" /><Relationship Type="http://schemas.openxmlformats.org/officeDocument/2006/relationships/notesSlide" Target="/ppt/notesSlides/notesSlide1.xml" Id="R60410e39e9f94fd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a536792d7ad447a" /><Relationship Type="http://schemas.openxmlformats.org/officeDocument/2006/relationships/notesSlide" Target="/ppt/notesSlides/notesSlide2.xml" Id="R2b30770a88fa48d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ac902f04c94727" /><Relationship Type="http://schemas.openxmlformats.org/officeDocument/2006/relationships/notesSlide" Target="/ppt/notesSlides/notesSlide3.xml" Id="R91e1528498e945c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d385fb64a544045" /><Relationship Type="http://schemas.openxmlformats.org/officeDocument/2006/relationships/notesSlide" Target="/ppt/notesSlides/notesSlide4.xml" Id="R244d17c4b7a541c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3ab4bc87d94cd1" /><Relationship Type="http://schemas.openxmlformats.org/officeDocument/2006/relationships/notesSlide" Target="/ppt/notesSlides/notesSlide5.xml" Id="R850d4ff74c3e4e8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2e786933cf94614" /><Relationship Type="http://schemas.openxmlformats.org/officeDocument/2006/relationships/notesSlide" Target="/ppt/notesSlides/notesSlide6.xml" Id="R64ea1f07cda149b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ff67e94d444672" /><Relationship Type="http://schemas.openxmlformats.org/officeDocument/2006/relationships/notesSlide" Target="/ppt/notesSlides/notesSlide7.xml" Id="R50ca0b3f8768412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80246eff22f4eee" /><Relationship Type="http://schemas.openxmlformats.org/officeDocument/2006/relationships/image" Target="/ppt/media/image2.jpeg" Id="R8e49f370e5ba411c" /><Relationship Type="http://schemas.openxmlformats.org/officeDocument/2006/relationships/notesSlide" Target="/ppt/notesSlides/notesSlide8.xml" Id="R62f8ff96a28a494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747efdf5814fe5" /><Relationship Type="http://schemas.openxmlformats.org/officeDocument/2006/relationships/notesSlide" Target="/ppt/notesSlides/notesSlide9.xml" Id="Raac2d764f5b3474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3c7e87af31b4a44" /><Relationship Type="http://schemas.openxmlformats.org/officeDocument/2006/relationships/notesSlide" Target="/ppt/notesSlides/notesSlide10.xml" Id="Ra245f07014ba4b9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6c01be59395484e" /><Relationship Type="http://schemas.openxmlformats.org/officeDocument/2006/relationships/notesSlide" Target="/ppt/notesSlides/notesSlide11.xml" Id="R3438e97c0b324b1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cef652b72664215" /><Relationship Type="http://schemas.openxmlformats.org/officeDocument/2006/relationships/notesSlide" Target="/ppt/notesSlides/notesSlide12.xml" Id="Re4bacc8aec584fa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417e438828c4117" /><Relationship Type="http://schemas.openxmlformats.org/officeDocument/2006/relationships/notesSlide" Target="/ppt/notesSlides/notesSlide13.xml" Id="Rfa4b6981bb72430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2a0c583c11942f3" /><Relationship Type="http://schemas.openxmlformats.org/officeDocument/2006/relationships/notesSlide" Target="/ppt/notesSlides/notesSlide14.xml" Id="R38c91fc95a23418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4b5da4d8f642be" /><Relationship Type="http://schemas.openxmlformats.org/officeDocument/2006/relationships/notesSlide" Target="/ppt/notesSlides/notesSlide15.xml" Id="Rb14ac189a5e44c8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417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C912A4-E26A-40D8-8A55-A3A910B753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fd846fab5b4b0e"/>
          <a:srcRect xmlns:a="http://schemas.openxmlformats.org/drawingml/2006/main" l="23135" t="0" r="2313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67500" y="0"/>
            <a:ext cx="55245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BC9C95-C277-4684-80C3-FDFA3A4DE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59055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425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4425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4425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4425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4425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4425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4425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4425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4425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4425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4425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425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真人 CS</a:t>
            </a:r>
          </a:p>
          <a:p xmlns:a="http://schemas.openxmlformats.org/drawingml/2006/main">
            <a:pPr>
              <a:defRPr sz="4425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425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室内场馆安全</a:t>
            </a:r>
          </a:p>
          <a:p xmlns:a="http://schemas.openxmlformats.org/drawingml/2006/main">
            <a:pPr>
              <a:defRPr sz="4425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425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与团队协作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67633E-3CFF-4DA9-84A1-93B0C9AAA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67250"/>
            <a:ext cx="581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75" b="0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75" b="0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75" b="0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75" b="0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75" b="0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75" b="0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75" b="0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75" b="0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75" b="0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CQB 场景运动体验学习资料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032B0F-3613-4C4E-AFF9-A3F80A705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48300"/>
            <a:ext cx="571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65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65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65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65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65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65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65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65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65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南通野战与极速</a:t>
            </a:r>
          </a:p>
          <a:p xmlns:a="http://schemas.openxmlformats.org/drawingml/2006/main">
            <a:pPr>
              <a:defRPr sz="165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适用于教练主持的安全简报与无对抗练习</a:t>
            </a:r>
          </a:p>
        </p:txBody>
      </p:sp>
    </p:spTree>
    <p:extLst>
      <p:ext uri="{BB962C8B-B14F-4D97-AF65-F5344CB8AC3E}">
        <p14:creationId xmlns:p14="http://schemas.microsoft.com/office/powerpoint/2010/main" val="73725737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417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2D9D1E-51C2-48F1-99B9-DCD4069B0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课程范围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AAFD76-EED7-44D2-B7EF-023FB70FD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66850"/>
            <a:ext cx="10572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适用场景：合法场馆内，教练主持的真人 CS 运动体验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E9BAF7-AA30-4F46-A99E-A8A179201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48400"/>
            <a:ext cx="428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360754-D6A0-4020-8056-9A35B254A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38375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学习目标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F9A035-28FC-49E9-B6E5-5A0D4AF53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2238375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听懂规则，及时叫停，让信息准确传到队友。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EFBE02-8F8A-4676-A881-F18BED9DD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24200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练习方式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F4E27A-D7C0-484B-89E1-3204C4CC6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3124200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先做不持器材、无对抗的沟通与协作练习。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1C1DF8-C6A4-437F-942E-47EE62489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10025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内容边界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0B2BD1-EADE-4FAB-9FF3-A386FB1CE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4010025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本课不演示突入、清房、武器操控或真实交战动作。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ED154D-3A52-4251-80A3-B89A70442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95850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现场依据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EF6339-8EB6-465E-ACDA-A5D48E4AD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4895850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本课供交流学习，现场以场馆规则和教练指引为准。</a:t>
            </a:r>
          </a:p>
        </p:txBody>
      </p:sp>
    </p:spTree>
    <p:extLst>
      <p:ext uri="{BB962C8B-B14F-4D97-AF65-F5344CB8AC3E}">
        <p14:creationId xmlns:p14="http://schemas.microsoft.com/office/powerpoint/2010/main" val="183529190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417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64D759-20B7-4BDF-AFD4-ABC1426F8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到场后的安全简报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325F61-7225-4510-9EF1-46C7C7031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66850"/>
            <a:ext cx="10572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每位参与者都应能复述关键规则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F02ADB-0C63-427C-BD5A-F689344BA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48400"/>
            <a:ext cx="428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871D3A-57EB-40B7-9877-B193FCFE5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38375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场地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8A221D-9605-40B3-8051-2FDAE07F7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2238375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辨认安全区、游戏区、出口，以及禁止进入的位置。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A310FB-AEBF-4EA2-A26C-CD355CF4C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24200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防护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14FCBD-0BC5-4A75-B373-74AE6318B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3124200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按场馆要求检查护具，由工作人员确认佩戴是否贴合。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A3EFCB-ECE7-4577-B614-9CF673DBC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10025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停止信号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0D7CA4-DEF2-4790-9476-2ECF4158A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4010025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了解当天统一的停止口令，以及听到后应做的动作。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72E720-7E3B-4D29-91A3-31BCBD7B4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95850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人员与器材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5B1636-AD26-49A1-AA65-47F14E407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4895850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确认工作人员位置，器材检查与异常处理交由工作人员。</a:t>
            </a:r>
          </a:p>
        </p:txBody>
      </p:sp>
    </p:spTree>
    <p:extLst>
      <p:ext uri="{BB962C8B-B14F-4D97-AF65-F5344CB8AC3E}">
        <p14:creationId xmlns:p14="http://schemas.microsoft.com/office/powerpoint/2010/main" val="71364194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417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AD27A8-4D22-4D44-9022-FCE48A049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暂停权属于每个人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462377-32D5-4DEB-946A-6DBF26160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48400"/>
            <a:ext cx="428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7DE914-A8DB-40F1-A866-C9F1685FD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52625"/>
            <a:ext cx="5048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450" b="1">
                <a:solidFill>
                  <a:srgbClr val="FF8754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9450" b="1">
                <a:solidFill>
                  <a:srgbClr val="FF8754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9450" b="1">
                <a:solidFill>
                  <a:srgbClr val="FF8754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9450" b="1">
                <a:solidFill>
                  <a:srgbClr val="FF8754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9450" b="1">
                <a:solidFill>
                  <a:srgbClr val="FF8754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9450" b="1">
                <a:solidFill>
                  <a:srgbClr val="FF8754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9450" b="1">
                <a:solidFill>
                  <a:srgbClr val="FF8754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9450" b="1">
                <a:solidFill>
                  <a:srgbClr val="FF8754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9450" b="1">
                <a:solidFill>
                  <a:srgbClr val="FF8754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9450" b="1">
                <a:solidFill>
                  <a:srgbClr val="FF8754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9450" b="1">
                <a:solidFill>
                  <a:srgbClr val="FF87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450" b="1">
                <a:solidFill>
                  <a:srgbClr val="FF8754"/>
                </a:solidFill>
                <a:latin typeface="Microsoft YaHei"/>
                <a:ea typeface="Microsoft YaHei"/>
                <a:cs typeface="Microsoft YaHei"/>
              </a:rPr>
              <a:t>停止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448AEE-DFCD-4CD9-97D8-477A94311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57625"/>
            <a:ext cx="10477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400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400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400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400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400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400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400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400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400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不适、护具松脱、器材异常或环境有危险时，</a:t>
            </a:r>
          </a:p>
          <a:p xmlns:a="http://schemas.openxmlformats.org/drawingml/2006/main">
            <a:pPr>
              <a:defRPr sz="2400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任何人都可以呼叫停止。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C60BA7-7424-438B-B07F-EFD39B0F2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095875"/>
            <a:ext cx="1047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听到信号后停止活动，按场馆规定处理器材。</a:t>
            </a:r>
          </a:p>
          <a:p xmlns:a="http://schemas.openxmlformats.org/drawingml/2006/main">
            <a:pPr>
              <a:defRPr sz="21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回应“收到”，等待工作人员明确恢复指令。</a:t>
            </a:r>
          </a:p>
        </p:txBody>
      </p:sp>
    </p:spTree>
    <p:extLst>
      <p:ext uri="{BB962C8B-B14F-4D97-AF65-F5344CB8AC3E}">
        <p14:creationId xmlns:p14="http://schemas.microsoft.com/office/powerpoint/2010/main" val="69194850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417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4262E6-C462-4C61-BB4D-C6167813C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移动中的安全动作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D99A4F-4976-483E-84E3-CE5BE9397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66850"/>
            <a:ext cx="10572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先在空手、无对抗条件下熟悉场地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EA7187-1EB5-4F0C-B4D7-B756F9AD9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48400"/>
            <a:ext cx="428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65D4B9-FC4F-42E5-BDD5-D82255FD1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38375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视线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E85F54-D77F-4A2D-BD96-5F17D0F38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2238375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留意地面、台阶、门框和低矮障碍，保持通道可见。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8BE327-CA5A-4240-8DF5-41B75B387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24200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速度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753615-1B59-4FEF-A8AC-36A004B12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3124200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使用自己能随时停下的速度，避免追逐、跳跃和推挤。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0E5E50-FC4B-4C38-930F-0C8A5464D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10025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距离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91F8DB-A56D-47E9-98B1-E2993322F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4010025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给队友留下自然转身与停步的空间，路口先礼让。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17D047-A144-4CF1-968E-B44B6A840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95850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异常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5590D5-1974-4098-A133-4ED9019DF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4895850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感觉失衡、护具滑动或看不清时停下，呼叫工作人员。</a:t>
            </a:r>
          </a:p>
        </p:txBody>
      </p:sp>
    </p:spTree>
    <p:extLst>
      <p:ext uri="{BB962C8B-B14F-4D97-AF65-F5344CB8AC3E}">
        <p14:creationId xmlns:p14="http://schemas.microsoft.com/office/powerpoint/2010/main" val="68515976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417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159E5B-FC11-4FB8-8F02-3B3EDBDD2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简短信息与复述确认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FF4049-F40F-4728-8BB4-34A95C788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66850"/>
            <a:ext cx="10572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一次只传达一件事，先确认对方听见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987079-97D5-47CC-8859-BE5B45828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48400"/>
            <a:ext cx="428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07E321-6DFD-42F3-AFFF-32D368837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86000"/>
            <a:ext cx="1857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联络员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048702-49DC-44DE-A4C0-B0042FA4B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286000"/>
            <a:ext cx="8096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“蓝队集合点改为休息区，请复述。”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910F8F-62A2-4E73-89FF-9ED17CCD1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76625"/>
            <a:ext cx="1857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队员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FE07F1-E1B9-4A76-85AD-A4459E659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476625"/>
            <a:ext cx="8096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“收到，蓝队去休息区集合。”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1C6CBD-D35E-4948-A636-D30EF4FED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67250"/>
            <a:ext cx="1857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联络员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505CBE-91DC-41D6-9D02-3A475DB04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667250"/>
            <a:ext cx="8096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“正确。到达后报告人数。”</a:t>
            </a:r>
          </a:p>
        </p:txBody>
      </p:sp>
    </p:spTree>
    <p:extLst>
      <p:ext uri="{BB962C8B-B14F-4D97-AF65-F5344CB8AC3E}">
        <p14:creationId xmlns:p14="http://schemas.microsoft.com/office/powerpoint/2010/main" val="199235786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417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D9C65F-5A25-482C-8D38-E85DCCC55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队员分工与教练职责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4C08B4-16D4-4875-9EFC-4E58DAE62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66850"/>
            <a:ext cx="10572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职责用于组织活动，不是作战岗位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1F24C2-7180-4B7B-B2C5-161C4DEBE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48400"/>
            <a:ext cx="428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F07442-EA95-4C93-AA84-5E8ED89DE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38375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教练 / 裁判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3FDDFB-F8ED-40A9-B847-3229F9DD1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2238375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讲解规则，管理器材，决定暂停、恢复与安全退出。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2726F6-8C9B-47B5-9728-E393C35C0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24200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队伍联络员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BED681-C788-405A-B700-656DF01FC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3124200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转达教练安排，确认队友都已收到，反馈人数。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9BF619-2463-4B18-A561-1EF9A560A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10025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每位参与者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3B4BA8-68CF-453E-B008-454C59510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4010025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守规则，说明自身状态，及时报告不适或器材异常。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AA2664-CE77-4BF8-A54D-01392755D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95850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轮换观察员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B1BFFC-E673-42D7-8AC4-E757FB3EB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4895850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在教练指定的安全位置记录沟通遗漏，练习后反馈。</a:t>
            </a:r>
          </a:p>
        </p:txBody>
      </p:sp>
    </p:spTree>
    <p:extLst>
      <p:ext uri="{BB962C8B-B14F-4D97-AF65-F5344CB8AC3E}">
        <p14:creationId xmlns:p14="http://schemas.microsoft.com/office/powerpoint/2010/main" val="96873723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417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F7D712-6A9A-4D74-9802-E6087F5BE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同伴确认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BB03AF-8BE8-453D-994D-9239EA792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66850"/>
            <a:ext cx="10572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一位说，一位检查，任何疑问先找教练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156B0A-D0BF-49C8-B150-076D3F6AB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48400"/>
            <a:ext cx="428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BED63F-DCF7-4750-A0F1-71F0A81BE6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49f370e5ba411c"/>
          <a:srcRect xmlns:a="http://schemas.openxmlformats.org/drawingml/2006/main" l="224" t="0" r="22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67500" y="2095500"/>
            <a:ext cx="4762500" cy="319087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D0075C-A69A-400B-ACF6-E9CD6AB95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38375"/>
            <a:ext cx="5143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3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3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3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3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3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3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3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3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3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开始前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EB38D0-A795-4FD6-8A67-3A74BFB02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05125"/>
            <a:ext cx="5238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3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3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3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3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3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3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3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3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3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确认对方已听懂规则，</a:t>
            </a:r>
          </a:p>
          <a:p xmlns:a="http://schemas.openxmlformats.org/drawingml/2006/main">
            <a:pPr>
              <a:defRPr sz="23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知道退出方法和集合位置。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8CBEF4-DD32-4AA6-82FF-C60AAC1B0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38625"/>
            <a:ext cx="5143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3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3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3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3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3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3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3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3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3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结束后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3CF5F0-4C64-4772-BC47-B44265224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05375"/>
            <a:ext cx="5334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核对同行队友是否到齐，</a:t>
            </a:r>
          </a:p>
          <a:p xmlns:a="http://schemas.openxmlformats.org/drawingml/2006/main">
            <a: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询问是否需要休息或联系工作人员。</a:t>
            </a:r>
          </a:p>
        </p:txBody>
      </p:sp>
    </p:spTree>
    <p:extLst>
      <p:ext uri="{BB962C8B-B14F-4D97-AF65-F5344CB8AC3E}">
        <p14:creationId xmlns:p14="http://schemas.microsoft.com/office/powerpoint/2010/main" val="151784861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417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D67B9B-0DDF-4160-99A4-4041DAFB8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队友需要帮助时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131C50-E205-407D-8606-0BB6736D9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66850"/>
            <a:ext cx="10572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先让现场工作人员接管处理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CC452C-1516-4205-B849-DF8F58207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48400"/>
            <a:ext cx="428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65B3CD-5022-44BB-8D26-7A4D7C9EB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38375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叫停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8052B3-9F4A-4CDF-9D98-FAE4DA2AA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2238375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清楚说明“需要工作人员帮助”，避免人群继续活动。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A81B7A-B25A-4849-B38D-6950553A1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24200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报告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EFE41E-38D7-44C4-897B-D574C7FCA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3124200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说清所处位置、人数和观察到的情况，不自行下诊断。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138702-7991-4511-A94D-85CBBE72F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10025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留出通道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79481D-3B6D-404B-A58E-3E464A9B2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4010025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保持出口和工作人员通道畅通，其他人按指引等候。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4FBA03-4860-41EB-BD0F-FAE23E915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95850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等待指引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3D67F2-027A-45F1-B792-374E61AF0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4895850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不要围观或擅自搬动伤者，按现场应急流程行动。</a:t>
            </a:r>
          </a:p>
        </p:txBody>
      </p:sp>
    </p:spTree>
    <p:extLst>
      <p:ext uri="{BB962C8B-B14F-4D97-AF65-F5344CB8AC3E}">
        <p14:creationId xmlns:p14="http://schemas.microsoft.com/office/powerpoint/2010/main" val="72603048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417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3382F4-2204-442D-AEB6-185978390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无对抗练习一：信息复述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F35116-1FEA-4A4B-B724-B04DBB872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66850"/>
            <a:ext cx="10572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建议 8 分钟，空手完成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549731-B80E-488B-B5AA-68B4C2A08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48400"/>
            <a:ext cx="428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497039-23A3-4A15-A13C-61D69790B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38375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准备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B86113-185D-4BB9-97EB-A04C73DC3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2238375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教练准备两条普通活动信息，如集合时间与休息地点。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B76D70-4706-4066-A6D5-C5A68B98C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24200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进行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1AB529-5018-4966-8646-D07BA98BF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3124200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联络员逐条传达，队友复述，联络员明确确认或纠正。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CA84A7-6C2A-4365-88A6-CBD81512A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10025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观察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5986D0-E05D-4210-A3BD-3FA8651FA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4010025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观察员记录是否漏掉时间、地点或人数，不记录输赢。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762501-FE97-4270-9FA1-1F7244021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95850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复盘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BAEAC9-14F9-4E68-9D58-06A8717D5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4895850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对比原信息与复述结果，讨论哪里需要更清楚。</a:t>
            </a:r>
          </a:p>
        </p:txBody>
      </p:sp>
    </p:spTree>
    <p:extLst>
      <p:ext uri="{BB962C8B-B14F-4D97-AF65-F5344CB8AC3E}">
        <p14:creationId xmlns:p14="http://schemas.microsoft.com/office/powerpoint/2010/main" val="66567825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417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59CD72-AB94-4B09-A38F-9065E4612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无对抗练习二：暂停与集合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D85604-B499-414D-931B-61B5A2C42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66850"/>
            <a:ext cx="10572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建议 10 分钟，教练先确认练习空间安全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C654B4-CC55-4152-A347-E9E4D23D3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48400"/>
            <a:ext cx="428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EAAB1E-774B-4B80-86D0-92A2F3112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38375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开始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D173AD-DC4C-4F98-8A05-643E0E333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2238375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参与者空手在教练许可的开放区域缓步活动。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60EAF2-E43D-446B-B500-6AFE4DFFA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24200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暂停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977C72-1CDE-44E7-A511-A0B6F112D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3124200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教练发出统一停止信号，参与者停下并复述“收到”。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7C6DC5-7724-4369-A457-2B39EDAF2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10025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集合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2D0930-62CB-41AF-963F-F8B82510D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4010025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按教练指引到指定休息点，联络员核对人数。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FF1F06-7DFA-4FFF-97A3-1B4EBFFD4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95850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A7545E-10AA-451E-8FA9-1A5B5D7AF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4895850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记录是否漏听、拥挤或漏报人数，再交换联络员。</a:t>
            </a:r>
          </a:p>
        </p:txBody>
      </p:sp>
    </p:spTree>
    <p:extLst>
      <p:ext uri="{BB962C8B-B14F-4D97-AF65-F5344CB8AC3E}">
        <p14:creationId xmlns:p14="http://schemas.microsoft.com/office/powerpoint/2010/main" val="101277091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417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F0F5B7-1450-4498-B304-E43A8DF01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协作练习的观察记录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44EF11-416B-4313-A6AF-6C42DEE38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66850"/>
            <a:ext cx="10572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观察事实，讨论行为，不评价个人能力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30A856-51EC-4F75-B1BE-908387763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48400"/>
            <a:ext cx="428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A798AA-2143-4782-AFF9-E627E1990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38375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口令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1540DC-F936-4488-9AA6-D6D691514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2238375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停止信号是否统一？有没有人没听清？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E98AF0-B240-4820-92FC-14F043018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24200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信息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08ABE0-58E0-421C-998D-7B608A72D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3124200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有没有复述？遗漏了哪个时间或地点？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BDB11F-1662-4D3E-8FC3-45A41E8BE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10025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人员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A36768-BD3F-47FD-A7AE-F634A1813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4010025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集合时是否点清人数？有人提出不适吗？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C0443C-7287-4E13-B39D-7F1ACE30C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95850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下一次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790F8C-ADBB-47D1-8E3B-3CDDCADCE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4895850"/>
            <a:ext cx="842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只选一个能改变的小问题，写明由谁跟进。</a:t>
            </a:r>
          </a:p>
        </p:txBody>
      </p:sp>
    </p:spTree>
    <p:extLst>
      <p:ext uri="{BB962C8B-B14F-4D97-AF65-F5344CB8AC3E}">
        <p14:creationId xmlns:p14="http://schemas.microsoft.com/office/powerpoint/2010/main" val="93607151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417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DA1AE2-9C20-4F58-9D95-DA88A3DA8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练习前后核对单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89A45F-C172-4395-8CBE-7B33F5877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66850"/>
            <a:ext cx="10572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供教练口头确认，也可打印分享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590FAD-4081-4233-B95A-0E266DC04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48400"/>
            <a:ext cx="428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EC6ADF-780D-44DC-AE3A-903F98490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38375"/>
            <a:ext cx="4286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55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55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55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55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55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55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55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55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55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开始前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876BD3-664F-4606-890B-3C70FFC30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00375"/>
            <a:ext cx="5048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已听完规则</a:t>
            </a:r>
          </a:p>
          <a:p xmlns:a="http://schemas.openxmlformats.org/drawingml/2006/main">
            <a: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已检查场馆要求的防护</a:t>
            </a:r>
          </a:p>
          <a:p xmlns:a="http://schemas.openxmlformats.org/drawingml/2006/main">
            <a: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知道停止信号与安全区</a:t>
            </a:r>
          </a:p>
          <a:p xmlns:a="http://schemas.openxmlformats.org/drawingml/2006/main">
            <a: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知道如何联系工作人员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D7A525-92F1-4FFD-87C4-7E1219D77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238375"/>
            <a:ext cx="4381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55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55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55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55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55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55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55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55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55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结束后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FCA024-20A2-4D9B-B1F2-2296E6B04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000375"/>
            <a:ext cx="4762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器材按要求交还</a:t>
            </a:r>
          </a:p>
          <a:p xmlns:a="http://schemas.openxmlformats.org/drawingml/2006/main">
            <a: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同行人员核对到齐</a:t>
            </a:r>
          </a:p>
          <a:p xmlns:a="http://schemas.openxmlformats.org/drawingml/2006/main">
            <a: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异常情况已向工作人员说明</a:t>
            </a:r>
          </a:p>
          <a:p xmlns:a="http://schemas.openxmlformats.org/drawingml/2006/main">
            <a:pPr>
              <a:def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每人提出一条沟通改进</a:t>
            </a:r>
          </a:p>
        </p:txBody>
      </p:sp>
    </p:spTree>
    <p:extLst>
      <p:ext uri="{BB962C8B-B14F-4D97-AF65-F5344CB8AC3E}">
        <p14:creationId xmlns:p14="http://schemas.microsoft.com/office/powerpoint/2010/main" val="84248459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1417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537DBF-B766-4BFC-96AC-EADD111E7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参考资料与图片来源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81D0F4-7161-48B1-9D85-F55E7736B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48400"/>
            <a:ext cx="428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F943F4-3E41-4239-8D62-9209F0D36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1047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一般运动场馆安全参考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5B1AFF-1311-4A81-B979-925962E7D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62200"/>
            <a:ext cx="10572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UKPSF《Code of Practice for Paintball Site Operators》</a:t>
            </a:r>
          </a:p>
          <a:p xmlns:a="http://schemas.openxmlformats.org/drawingml/2006/main">
            <a:pPr>
              <a:defRPr sz="18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2016 修订版，第 1、4、5 节。现场以本地场馆要求为准。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24E853-0CFF-4C23-A93D-390165223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05200"/>
            <a:ext cx="1047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图片资料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219010-1EEC-4348-92F1-0E5D1FF5B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48125"/>
            <a:ext cx="105727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美军无线电训练：Sgt. Jerod Hathaway / DVIDS 6974820</a:t>
            </a:r>
          </a:p>
          <a:p xmlns:a="http://schemas.openxmlformats.org/drawingml/2006/main">
            <a:pPr>
              <a:defRPr sz="18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美军团队讨论：Capt. Jerry Duong / DVIDS 4894229</a:t>
            </a:r>
          </a:p>
          <a:p xmlns:a="http://schemas.openxmlformats.org/drawingml/2006/main">
            <a:pPr>
              <a:defRPr sz="18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完整来源链接与讲解提示见每页备注。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E013A6-2E91-4FD6-BB7D-A935290D2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816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35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35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35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35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35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35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35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35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35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The appearance of U.S. Department of War (DoW) visual information</a:t>
            </a:r>
          </a:p>
          <a:p xmlns:a="http://schemas.openxmlformats.org/drawingml/2006/main">
            <a:pPr>
              <a:defRPr sz="135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does not imply or constitute DoW endorsement.</a:t>
            </a:r>
          </a:p>
        </p:txBody>
      </p:sp>
    </p:spTree>
    <p:extLst>
      <p:ext uri="{BB962C8B-B14F-4D97-AF65-F5344CB8AC3E}">
        <p14:creationId xmlns:p14="http://schemas.microsoft.com/office/powerpoint/2010/main" val="52661176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1417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F552EF-D1C5-4E18-8F5D-07F23452C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F1F2E2"/>
                </a:solidFill>
                <a:latin typeface="Microsoft YaHei"/>
                <a:ea typeface="Microsoft YaHei"/>
                <a:cs typeface="Microsoft YaHei"/>
              </a:rPr>
              <a:t>把下一场活动准备好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6E8F2D-A560-4E26-8F97-F21CC4099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48400"/>
            <a:ext cx="428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189D2F-2DAE-4537-A156-C48EEA043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90750"/>
            <a:ext cx="106680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2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42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42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42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42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42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42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42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42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42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2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先听懂规则，</a:t>
            </a:r>
          </a:p>
          <a:p xmlns:a="http://schemas.openxmlformats.org/drawingml/2006/main">
            <a:pPr>
              <a:defRPr sz="42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200" b="1">
                <a:solidFill>
                  <a:srgbClr val="D9F36A"/>
                </a:solidFill>
                <a:latin typeface="Microsoft YaHei"/>
                <a:ea typeface="Microsoft YaHei"/>
                <a:cs typeface="Microsoft YaHei"/>
              </a:rPr>
              <a:t>再让每个队友都听明白。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2FC7C2-A65D-4C19-93C2-6E942CC72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810125"/>
            <a:ext cx="1057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可下载、可分享，也可在现场教练确认后用于活动简报。</a:t>
            </a:r>
          </a:p>
          <a:p xmlns:a="http://schemas.openxmlformats.org/drawingml/2006/main">
            <a:pPr>
              <a:defRPr sz="21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AFB8A3"/>
                </a:solidFill>
                <a:latin typeface="Microsoft YaHei"/>
                <a:ea typeface="Microsoft YaHei"/>
                <a:cs typeface="Microsoft YaHei"/>
              </a:rPr>
              <a:t>引用图片与资料时，请保留来源说明。</a:t>
            </a:r>
          </a:p>
        </p:txBody>
      </p:sp>
    </p:spTree>
    <p:extLst>
      <p:ext uri="{BB962C8B-B14F-4D97-AF65-F5344CB8AC3E}">
        <p14:creationId xmlns:p14="http://schemas.microsoft.com/office/powerpoint/2010/main" val="130571641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icrosoft YaHei"/>
        <a:ea typeface=""/>
        <a:cs typeface=""/>
      </a:majorFont>
      <a:minorFont>
        <a:latin typeface="Microsoft YaHei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2026-10-25T16:14:23.7780000Z</dcterms:created>
  <dcterms:modified xsi:type="dcterms:W3CDTF">2026-10-25T16:14:23.7780000Z</dcterms:modified>
</coreProperties>
</file>